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1991" y="2404534"/>
            <a:ext cx="8686800" cy="1646302"/>
          </a:xfrm>
        </p:spPr>
        <p:txBody>
          <a:bodyPr/>
          <a:lstStyle/>
          <a:p>
            <a:pPr algn="ctr"/>
            <a:r>
              <a:rPr lang="en-US" dirty="0" smtClean="0"/>
              <a:t>Supply Chain Management System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By: Michael McGuigan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mr-IN" dirty="0" smtClean="0"/>
              <a:t>–</a:t>
            </a:r>
            <a:r>
              <a:rPr lang="en-US" dirty="0" smtClean="0"/>
              <a:t> 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Multiple </a:t>
            </a:r>
            <a:r>
              <a:rPr lang="en-US" dirty="0"/>
              <a:t>L</a:t>
            </a:r>
            <a:r>
              <a:rPr lang="en-US" dirty="0" smtClean="0"/>
              <a:t>inear Regression (MLR)</a:t>
            </a:r>
          </a:p>
          <a:p>
            <a:pPr lvl="1"/>
            <a:r>
              <a:rPr lang="en-US" dirty="0" smtClean="0"/>
              <a:t>Categorical vs numerical data</a:t>
            </a:r>
          </a:p>
          <a:p>
            <a:pPr lvl="1"/>
            <a:r>
              <a:rPr lang="en-US" dirty="0" smtClean="0"/>
              <a:t>Comparison by coefficients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 target variable of test data</a:t>
            </a:r>
          </a:p>
          <a:p>
            <a:endParaRPr lang="en-US" dirty="0"/>
          </a:p>
          <a:p>
            <a:r>
              <a:rPr lang="en-US" dirty="0" smtClean="0"/>
              <a:t>Calculate R</a:t>
            </a:r>
            <a:r>
              <a:rPr lang="en-US" baseline="30000" dirty="0" smtClean="0"/>
              <a:t>2</a:t>
            </a:r>
            <a:r>
              <a:rPr lang="en-US" dirty="0" smtClean="0"/>
              <a:t> coefficient</a:t>
            </a:r>
          </a:p>
          <a:p>
            <a:pPr lvl="1"/>
            <a:r>
              <a:rPr lang="en-US" dirty="0" smtClean="0"/>
              <a:t>Measure of how well the regression predictions approximate the real data points. </a:t>
            </a:r>
          </a:p>
          <a:p>
            <a:pPr lvl="1"/>
            <a:r>
              <a:rPr lang="en-US" dirty="0" smtClean="0"/>
              <a:t>Scale: 0 to 1</a:t>
            </a:r>
          </a:p>
        </p:txBody>
      </p:sp>
    </p:spTree>
    <p:extLst>
      <p:ext uri="{BB962C8B-B14F-4D97-AF65-F5344CB8AC3E}">
        <p14:creationId xmlns:p14="http://schemas.microsoft.com/office/powerpoint/2010/main" val="149112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- MLR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ategorical Variables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= 0.142</a:t>
            </a:r>
          </a:p>
          <a:p>
            <a:pPr lvl="1"/>
            <a:endParaRPr lang="en-US" dirty="0"/>
          </a:p>
          <a:p>
            <a:r>
              <a:rPr lang="en-US" dirty="0" smtClean="0"/>
              <a:t>Largest coefficients</a:t>
            </a:r>
          </a:p>
          <a:p>
            <a:endParaRPr lang="en-US" dirty="0" smtClean="0"/>
          </a:p>
          <a:p>
            <a:r>
              <a:rPr lang="en-US" dirty="0" smtClean="0"/>
              <a:t>Shipment Mode, Vendor INCO Term, and Product Group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0.135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Numerical Variables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0.053</a:t>
            </a:r>
          </a:p>
          <a:p>
            <a:pPr lvl="1"/>
            <a:endParaRPr lang="en-US" dirty="0"/>
          </a:p>
          <a:p>
            <a:r>
              <a:rPr lang="en-US" dirty="0" smtClean="0"/>
              <a:t>Largest coefficients</a:t>
            </a:r>
          </a:p>
          <a:p>
            <a:endParaRPr lang="en-US" dirty="0" smtClean="0"/>
          </a:p>
          <a:p>
            <a:r>
              <a:rPr lang="en-US" dirty="0" smtClean="0"/>
              <a:t>Pack Price, and Weight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0.052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1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Significantly low R</a:t>
            </a:r>
            <a:r>
              <a:rPr lang="en-US" baseline="30000" dirty="0" smtClean="0"/>
              <a:t>2</a:t>
            </a:r>
            <a:r>
              <a:rPr lang="en-US" dirty="0" smtClean="0"/>
              <a:t> values for both categorical and numerical data.</a:t>
            </a:r>
          </a:p>
          <a:p>
            <a:endParaRPr lang="en-US" dirty="0"/>
          </a:p>
          <a:p>
            <a:r>
              <a:rPr lang="en-US" dirty="0" smtClean="0"/>
              <a:t>We are unable to reject the null hypothesis.</a:t>
            </a:r>
          </a:p>
          <a:p>
            <a:pPr lvl="1"/>
            <a:r>
              <a:rPr lang="en-US" dirty="0" smtClean="0"/>
              <a:t>Null hypothesis: The variables are not predictors of early or late delivery. </a:t>
            </a:r>
          </a:p>
          <a:p>
            <a:pPr lvl="1"/>
            <a:endParaRPr lang="en-US" dirty="0"/>
          </a:p>
          <a:p>
            <a:r>
              <a:rPr lang="en-US" dirty="0" smtClean="0"/>
              <a:t>“Absence of evidence is not evidence of absence.”</a:t>
            </a:r>
          </a:p>
          <a:p>
            <a:pPr lvl="1"/>
            <a:r>
              <a:rPr lang="en-US" dirty="0" smtClean="0"/>
              <a:t>Quote by Martin Rees, British astrophysicist and cosmologist.</a:t>
            </a:r>
          </a:p>
          <a:p>
            <a:pPr lvl="1"/>
            <a:endParaRPr lang="en-US" dirty="0"/>
          </a:p>
          <a:p>
            <a:r>
              <a:rPr lang="en-US" dirty="0" smtClean="0"/>
              <a:t>General trends in data.</a:t>
            </a:r>
          </a:p>
        </p:txBody>
      </p:sp>
    </p:spTree>
    <p:extLst>
      <p:ext uri="{BB962C8B-B14F-4D97-AF65-F5344CB8AC3E}">
        <p14:creationId xmlns:p14="http://schemas.microsoft.com/office/powerpoint/2010/main" val="149927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7935"/>
          </a:xfrm>
        </p:spPr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690577"/>
            <a:ext cx="4185623" cy="576262"/>
          </a:xfrm>
        </p:spPr>
        <p:txBody>
          <a:bodyPr/>
          <a:lstStyle/>
          <a:p>
            <a:pPr algn="ctr"/>
            <a:r>
              <a:rPr lang="en-US" sz="1800" dirty="0" smtClean="0"/>
              <a:t>Pack Price vs Delivery Days Late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9" y="2384425"/>
            <a:ext cx="3562802" cy="36576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1690577"/>
            <a:ext cx="4185618" cy="576262"/>
          </a:xfrm>
        </p:spPr>
        <p:txBody>
          <a:bodyPr/>
          <a:lstStyle/>
          <a:p>
            <a:pPr algn="ctr"/>
            <a:r>
              <a:rPr lang="en-US" sz="1800" dirty="0" smtClean="0"/>
              <a:t>Weight (Kg) vs Delivery Days Late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3" y="2383797"/>
            <a:ext cx="3689901" cy="3658228"/>
          </a:xfrm>
        </p:spPr>
      </p:pic>
    </p:spTree>
    <p:extLst>
      <p:ext uri="{BB962C8B-B14F-4D97-AF65-F5344CB8AC3E}">
        <p14:creationId xmlns:p14="http://schemas.microsoft.com/office/powerpoint/2010/main" val="30955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7935"/>
          </a:xfrm>
        </p:spPr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703" y="1690577"/>
            <a:ext cx="4467963" cy="576262"/>
          </a:xfrm>
        </p:spPr>
        <p:txBody>
          <a:bodyPr/>
          <a:lstStyle/>
          <a:p>
            <a:pPr algn="ctr"/>
            <a:r>
              <a:rPr lang="en-US" sz="1800" dirty="0" smtClean="0"/>
              <a:t>Line Item Quantity vs Delivery Days Late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668" y="1690577"/>
            <a:ext cx="4355247" cy="576262"/>
          </a:xfrm>
        </p:spPr>
        <p:txBody>
          <a:bodyPr/>
          <a:lstStyle/>
          <a:p>
            <a:pPr algn="ctr"/>
            <a:r>
              <a:rPr lang="en-US" sz="1800" dirty="0" smtClean="0"/>
              <a:t>Freight Cost (USD) vs Delivery Days Late</a:t>
            </a:r>
            <a:endParaRPr lang="en-US" sz="1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62" y="2324861"/>
            <a:ext cx="3621647" cy="371716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94" y="2324862"/>
            <a:ext cx="3357437" cy="3717163"/>
          </a:xfrm>
        </p:spPr>
      </p:pic>
    </p:spTree>
    <p:extLst>
      <p:ext uri="{BB962C8B-B14F-4D97-AF65-F5344CB8AC3E}">
        <p14:creationId xmlns:p14="http://schemas.microsoft.com/office/powerpoint/2010/main" val="204054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81" y="1642269"/>
            <a:ext cx="4185623" cy="576262"/>
          </a:xfrm>
        </p:spPr>
        <p:txBody>
          <a:bodyPr/>
          <a:lstStyle/>
          <a:p>
            <a:pPr algn="ctr"/>
            <a:r>
              <a:rPr lang="en-US" sz="1800" dirty="0" smtClean="0"/>
              <a:t>Shipment Mode vs Delivery Days Late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1" y="2273478"/>
            <a:ext cx="3864358" cy="376854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1109" y="1642269"/>
            <a:ext cx="4300166" cy="576262"/>
          </a:xfrm>
        </p:spPr>
        <p:txBody>
          <a:bodyPr/>
          <a:lstStyle/>
          <a:p>
            <a:pPr algn="ctr"/>
            <a:r>
              <a:rPr lang="en-US" sz="1800" dirty="0" smtClean="0"/>
              <a:t>Vendor INCO Term vs Delivery Days Late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7" y="2273479"/>
            <a:ext cx="3885980" cy="3768547"/>
          </a:xfrm>
        </p:spPr>
      </p:pic>
    </p:spTree>
    <p:extLst>
      <p:ext uri="{BB962C8B-B14F-4D97-AF65-F5344CB8AC3E}">
        <p14:creationId xmlns:p14="http://schemas.microsoft.com/office/powerpoint/2010/main" val="48822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we failed to determine the predictors of Late Delivery, we can see a few general trends in the data such as:</a:t>
            </a:r>
          </a:p>
          <a:p>
            <a:pPr lvl="1"/>
            <a:r>
              <a:rPr lang="en-US" dirty="0" smtClean="0"/>
              <a:t>Larger and more expensive shipments tend to have more on time deliveries.</a:t>
            </a:r>
          </a:p>
          <a:p>
            <a:pPr lvl="1"/>
            <a:r>
              <a:rPr lang="en-US" dirty="0" smtClean="0"/>
              <a:t>Truck and Air Charter delivery methods tend to have more variability in meeting the scheduled delivery date.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Recommendations</a:t>
            </a:r>
          </a:p>
          <a:p>
            <a:pPr lvl="1"/>
            <a:r>
              <a:rPr lang="en-US" dirty="0" smtClean="0"/>
              <a:t>Talk to customers</a:t>
            </a:r>
          </a:p>
          <a:p>
            <a:pPr lvl="1"/>
            <a:r>
              <a:rPr lang="en-US" dirty="0" smtClean="0"/>
              <a:t>Quality control method for smaller shipments</a:t>
            </a:r>
          </a:p>
        </p:txBody>
      </p:sp>
    </p:spTree>
    <p:extLst>
      <p:ext uri="{BB962C8B-B14F-4D97-AF65-F5344CB8AC3E}">
        <p14:creationId xmlns:p14="http://schemas.microsoft.com/office/powerpoint/2010/main" val="134504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Shipping company utilizing a Supply Chain Management System (SCMS)</a:t>
            </a:r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659695"/>
            <a:ext cx="4184650" cy="2883223"/>
          </a:xfrm>
        </p:spPr>
      </p:pic>
    </p:spTree>
    <p:extLst>
      <p:ext uri="{BB962C8B-B14F-4D97-AF65-F5344CB8AC3E}">
        <p14:creationId xmlns:p14="http://schemas.microsoft.com/office/powerpoint/2010/main" val="54718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collected by the SCMS consists of: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Categorical data</a:t>
            </a:r>
          </a:p>
          <a:p>
            <a:pPr lvl="2"/>
            <a:r>
              <a:rPr lang="en-US" dirty="0" smtClean="0"/>
              <a:t>Lots of categories with low frequency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Numerical data</a:t>
            </a:r>
          </a:p>
          <a:p>
            <a:pPr lvl="2"/>
            <a:r>
              <a:rPr lang="en-US" dirty="0" smtClean="0"/>
              <a:t>Large variability in values</a:t>
            </a:r>
          </a:p>
          <a:p>
            <a:pPr lvl="2"/>
            <a:r>
              <a:rPr lang="en-US" dirty="0" smtClean="0"/>
              <a:t>Mix of float and string values</a:t>
            </a:r>
          </a:p>
        </p:txBody>
      </p:sp>
    </p:spTree>
    <p:extLst>
      <p:ext uri="{BB962C8B-B14F-4D97-AF65-F5344CB8AC3E}">
        <p14:creationId xmlns:p14="http://schemas.microsoft.com/office/powerpoint/2010/main" val="18612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Country</a:t>
            </a:r>
          </a:p>
          <a:p>
            <a:r>
              <a:rPr lang="en-US" dirty="0" smtClean="0"/>
              <a:t>Fulfill Via</a:t>
            </a:r>
          </a:p>
          <a:p>
            <a:r>
              <a:rPr lang="en-US" dirty="0" smtClean="0"/>
              <a:t>Vendor INCO Term</a:t>
            </a:r>
          </a:p>
          <a:p>
            <a:r>
              <a:rPr lang="en-US" dirty="0" smtClean="0"/>
              <a:t>Shipment Mode</a:t>
            </a:r>
          </a:p>
          <a:p>
            <a:r>
              <a:rPr lang="en-US" dirty="0" smtClean="0"/>
              <a:t>Product Group</a:t>
            </a:r>
          </a:p>
          <a:p>
            <a:r>
              <a:rPr lang="en-US" dirty="0" smtClean="0"/>
              <a:t>Vendor</a:t>
            </a:r>
          </a:p>
          <a:p>
            <a:r>
              <a:rPr lang="en-US" dirty="0" smtClean="0"/>
              <a:t>Brand</a:t>
            </a:r>
          </a:p>
          <a:p>
            <a:r>
              <a:rPr lang="en-US" dirty="0" smtClean="0"/>
              <a:t>Dosage Form</a:t>
            </a:r>
          </a:p>
          <a:p>
            <a:r>
              <a:rPr lang="en-US" dirty="0" smtClean="0"/>
              <a:t>Manufacturing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1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Shipment Mode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Product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1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Countries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Vendors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9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Scheduled Delivery Date</a:t>
            </a:r>
          </a:p>
          <a:p>
            <a:r>
              <a:rPr lang="en-US" dirty="0" smtClean="0"/>
              <a:t>Delivered To Client Date</a:t>
            </a:r>
          </a:p>
          <a:p>
            <a:r>
              <a:rPr lang="en-US" dirty="0" smtClean="0"/>
              <a:t>Line Item Quantity</a:t>
            </a:r>
          </a:p>
          <a:p>
            <a:r>
              <a:rPr lang="en-US" dirty="0" smtClean="0"/>
              <a:t>Line Item Value</a:t>
            </a:r>
          </a:p>
          <a:p>
            <a:r>
              <a:rPr lang="en-US" dirty="0" smtClean="0"/>
              <a:t>Pack Price</a:t>
            </a:r>
          </a:p>
          <a:p>
            <a:r>
              <a:rPr lang="en-US" dirty="0" smtClean="0"/>
              <a:t>Weight (Kg)</a:t>
            </a:r>
          </a:p>
          <a:p>
            <a:r>
              <a:rPr lang="en-US" dirty="0" smtClean="0"/>
              <a:t>Freight Cost (USD)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Question /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predictors of a late or early delivery? </a:t>
            </a:r>
          </a:p>
          <a:p>
            <a:pPr lvl="1"/>
            <a:r>
              <a:rPr lang="en-US" dirty="0" smtClean="0"/>
              <a:t>Used to adjust ___ to provide more on time deliveries with minimal waste.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General trends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7330"/>
            <a:ext cx="8596668" cy="12191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br>
              <a:rPr lang="en-US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Target Variable = Delivery Days Off of Scheduled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1209"/>
            <a:ext cx="4184035" cy="4518838"/>
          </a:xfrm>
        </p:spPr>
        <p:txBody>
          <a:bodyPr>
            <a:normAutofit/>
          </a:bodyPr>
          <a:lstStyle/>
          <a:p>
            <a:r>
              <a:rPr lang="en-US" dirty="0" smtClean="0"/>
              <a:t>Categorical Data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Clean the data</a:t>
            </a:r>
          </a:p>
          <a:p>
            <a:pPr lvl="2"/>
            <a:r>
              <a:rPr lang="en-US" dirty="0" smtClean="0"/>
              <a:t>Drop rows with empty cells</a:t>
            </a:r>
          </a:p>
          <a:p>
            <a:pPr lvl="2"/>
            <a:r>
              <a:rPr lang="en-US" dirty="0" smtClean="0"/>
              <a:t>Group low frequency categories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Create dummy variables </a:t>
            </a:r>
          </a:p>
          <a:p>
            <a:pPr lvl="2"/>
            <a:r>
              <a:rPr lang="en-US" dirty="0" smtClean="0"/>
              <a:t>Avoid multicollinearity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Randomly split the data </a:t>
            </a:r>
          </a:p>
          <a:p>
            <a:pPr lvl="2"/>
            <a:r>
              <a:rPr lang="en-US" dirty="0" smtClean="0"/>
              <a:t>Training data (80%)</a:t>
            </a:r>
          </a:p>
          <a:p>
            <a:pPr lvl="2"/>
            <a:r>
              <a:rPr lang="en-US" dirty="0" smtClean="0"/>
              <a:t>Test data (20%)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01209"/>
            <a:ext cx="4184034" cy="4518838"/>
          </a:xfrm>
        </p:spPr>
        <p:txBody>
          <a:bodyPr>
            <a:normAutofit/>
          </a:bodyPr>
          <a:lstStyle/>
          <a:p>
            <a:r>
              <a:rPr lang="en-US" dirty="0" smtClean="0"/>
              <a:t>Numerical Data</a:t>
            </a:r>
          </a:p>
          <a:p>
            <a:endParaRPr lang="en-US" dirty="0"/>
          </a:p>
          <a:p>
            <a:pPr lvl="1"/>
            <a:r>
              <a:rPr lang="en-US" dirty="0" smtClean="0"/>
              <a:t>Clean the data</a:t>
            </a:r>
          </a:p>
          <a:p>
            <a:pPr lvl="2"/>
            <a:r>
              <a:rPr lang="en-US" dirty="0" smtClean="0"/>
              <a:t>Drop rows with empty or non-numerical values</a:t>
            </a:r>
          </a:p>
          <a:p>
            <a:pPr lvl="2"/>
            <a:r>
              <a:rPr lang="en-US" dirty="0"/>
              <a:t>Remove </a:t>
            </a:r>
            <a:r>
              <a:rPr lang="en-US" dirty="0" smtClean="0"/>
              <a:t>outliers</a:t>
            </a:r>
          </a:p>
          <a:p>
            <a:pPr lvl="2"/>
            <a:r>
              <a:rPr lang="en-US" dirty="0" smtClean="0"/>
              <a:t>Format dates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Normalize the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Randomly split the data</a:t>
            </a:r>
          </a:p>
          <a:p>
            <a:pPr lvl="2"/>
            <a:r>
              <a:rPr lang="en-US" dirty="0"/>
              <a:t>Training data (80%)</a:t>
            </a:r>
          </a:p>
          <a:p>
            <a:pPr lvl="2"/>
            <a:r>
              <a:rPr lang="en-US" dirty="0"/>
              <a:t>Test data (20</a:t>
            </a:r>
            <a:r>
              <a:rPr lang="en-US" dirty="0" smtClean="0"/>
              <a:t>%)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999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199</TotalTime>
  <Words>474</Words>
  <Application>Microsoft Macintosh PowerPoint</Application>
  <PresentationFormat>Widescreen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Mangal</vt:lpstr>
      <vt:lpstr>Trebuchet MS</vt:lpstr>
      <vt:lpstr>Wingdings 3</vt:lpstr>
      <vt:lpstr>Arial</vt:lpstr>
      <vt:lpstr>Facet</vt:lpstr>
      <vt:lpstr>Supply Chain Management System Analysis</vt:lpstr>
      <vt:lpstr>About The Business</vt:lpstr>
      <vt:lpstr>About The Data</vt:lpstr>
      <vt:lpstr>Categorical Data</vt:lpstr>
      <vt:lpstr>Categorical Data</vt:lpstr>
      <vt:lpstr>Categorical Data</vt:lpstr>
      <vt:lpstr>Numerical Data</vt:lpstr>
      <vt:lpstr>Business Question / Objective</vt:lpstr>
      <vt:lpstr>Methodology  Target Variable = Delivery Days Off of Scheduled</vt:lpstr>
      <vt:lpstr>Methodology – Multiple Linear Regression</vt:lpstr>
      <vt:lpstr>Findings - MLR</vt:lpstr>
      <vt:lpstr>Findings</vt:lpstr>
      <vt:lpstr>Findings – General Trends</vt:lpstr>
      <vt:lpstr>Findings – General Trends</vt:lpstr>
      <vt:lpstr>Findings – General Trends</vt:lpstr>
      <vt:lpstr>Conclusion &amp; Next Steps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Management System Analysis</dc:title>
  <dc:creator>Michael McGuigan</dc:creator>
  <cp:lastModifiedBy>Michael McGuigan</cp:lastModifiedBy>
  <cp:revision>16</cp:revision>
  <dcterms:created xsi:type="dcterms:W3CDTF">2021-07-25T18:27:52Z</dcterms:created>
  <dcterms:modified xsi:type="dcterms:W3CDTF">2021-07-25T21:47:33Z</dcterms:modified>
</cp:coreProperties>
</file>